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13efd9dfe148b0" /><Relationship Type="http://schemas.openxmlformats.org/officeDocument/2006/relationships/extended-properties" Target="/docProps/app.xml" Id="Rb1004dbce548488f" /><Relationship Type="http://schemas.openxmlformats.org/officeDocument/2006/relationships/officeDocument" Target="/ppt/presentation.xml" Id="Rb3dbcb1fdef84b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78ca9f36334479"/>
  </p:sldMasterIdLst>
  <p:notesMasterIdLst>
    <p:notesMasterId xmlns:r="http://schemas.openxmlformats.org/officeDocument/2006/relationships" r:id="R3b86a5dab96a4968"/>
  </p:notesMasterIdLst>
  <p:sldIdLst>
    <p:sldId xmlns:r="http://schemas.openxmlformats.org/officeDocument/2006/relationships" id="256" r:id="R218f116d39764920"/>
    <p:sldId xmlns:r="http://schemas.openxmlformats.org/officeDocument/2006/relationships" id="257" r:id="R8f83bae2b34d4314"/>
    <p:sldId xmlns:r="http://schemas.openxmlformats.org/officeDocument/2006/relationships" id="258" r:id="R0521992d93d84d26"/>
    <p:sldId xmlns:r="http://schemas.openxmlformats.org/officeDocument/2006/relationships" id="259" r:id="Rf278737bf84f4827"/>
    <p:sldId xmlns:r="http://schemas.openxmlformats.org/officeDocument/2006/relationships" id="260" r:id="R8f250edf034642ba"/>
    <p:sldId xmlns:r="http://schemas.openxmlformats.org/officeDocument/2006/relationships" id="261" r:id="R4c9ff3176f6d49ba"/>
    <p:sldId xmlns:r="http://schemas.openxmlformats.org/officeDocument/2006/relationships" id="262" r:id="Rd244b567a7294dd0"/>
    <p:sldId xmlns:r="http://schemas.openxmlformats.org/officeDocument/2006/relationships" id="263" r:id="R153f8d52f3eb49e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5d2996bba84d1e" /><Relationship Type="http://schemas.openxmlformats.org/officeDocument/2006/relationships/slideMaster" Target="/ppt/slideMasters/slideMaster1.xml" Id="R4f78ca9f36334479" /><Relationship Type="http://schemas.openxmlformats.org/officeDocument/2006/relationships/notesMaster" Target="/ppt/notesMasters/notesMaster1.xml" Id="R3b86a5dab96a4968" /><Relationship Type="http://schemas.openxmlformats.org/officeDocument/2006/relationships/presProps" Target="/ppt/presProps.xml" Id="Rdf3981fb32a24297" /><Relationship Type="http://schemas.openxmlformats.org/officeDocument/2006/relationships/tableStyles" Target="/ppt/tableStyles.xml" Id="R7ad8404dc274435d" /><Relationship Type="http://schemas.openxmlformats.org/officeDocument/2006/relationships/slide" Target="/ppt/slides/slide1.xml" Id="R218f116d39764920" /><Relationship Type="http://schemas.openxmlformats.org/officeDocument/2006/relationships/slide" Target="/ppt/slides/slide2.xml" Id="R8f83bae2b34d4314" /><Relationship Type="http://schemas.openxmlformats.org/officeDocument/2006/relationships/slide" Target="/ppt/slides/slide3.xml" Id="R0521992d93d84d26" /><Relationship Type="http://schemas.openxmlformats.org/officeDocument/2006/relationships/slide" Target="/ppt/slides/slide4.xml" Id="Rf278737bf84f4827" /><Relationship Type="http://schemas.openxmlformats.org/officeDocument/2006/relationships/slide" Target="/ppt/slides/slide5.xml" Id="R8f250edf034642ba" /><Relationship Type="http://schemas.openxmlformats.org/officeDocument/2006/relationships/slide" Target="/ppt/slides/slide6.xml" Id="R4c9ff3176f6d49ba" /><Relationship Type="http://schemas.openxmlformats.org/officeDocument/2006/relationships/slide" Target="/ppt/slides/slide7.xml" Id="Rd244b567a7294dd0" /><Relationship Type="http://schemas.openxmlformats.org/officeDocument/2006/relationships/slide" Target="/ppt/slides/slide8.xml" Id="R153f8d52f3eb49e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c796696f354c1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2f1cabaf024ed5" /><Relationship Type="http://schemas.openxmlformats.org/officeDocument/2006/relationships/notesMaster" Target="/ppt/notesMasters/notesMaster1.xml" Id="R165772840cba45f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3042662f124280" /><Relationship Type="http://schemas.openxmlformats.org/officeDocument/2006/relationships/notesMaster" Target="/ppt/notesMasters/notesMaster1.xml" Id="R4e5b47c45f8c46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88befe2ad34e5c" /><Relationship Type="http://schemas.openxmlformats.org/officeDocument/2006/relationships/notesMaster" Target="/ppt/notesMasters/notesMaster1.xml" Id="Racdc4a7198aa42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716aeb25d94f06" /><Relationship Type="http://schemas.openxmlformats.org/officeDocument/2006/relationships/notesMaster" Target="/ppt/notesMasters/notesMaster1.xml" Id="Re0a7fb4c522040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2aefe45dad74769" /><Relationship Type="http://schemas.openxmlformats.org/officeDocument/2006/relationships/notesMaster" Target="/ppt/notesMasters/notesMaster1.xml" Id="R72eee5f3fb584c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b2d88fdd31841b5" /><Relationship Type="http://schemas.openxmlformats.org/officeDocument/2006/relationships/notesMaster" Target="/ppt/notesMasters/notesMaster1.xml" Id="R0f1a9fb1c9654a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5249f7b09ec4e74" /><Relationship Type="http://schemas.openxmlformats.org/officeDocument/2006/relationships/notesMaster" Target="/ppt/notesMasters/notesMaster1.xml" Id="R12e569243b0f46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8f0825459b4d63" /><Relationship Type="http://schemas.openxmlformats.org/officeDocument/2006/relationships/notesMaster" Target="/ppt/notesMasters/notesMaster1.xml" Id="R91505487426c4f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本站原创可编辑模板。所有项目名称、日期、角色、指标及业务数据均为示例，使用时请替换。中文显示依赖阅读软件和系统提供的字体，不嵌入或分发字体。</a:t>
            </a:r>
          </a:p>
          <a:p xmlns:a="http://schemas.openxmlformats.org/drawingml/2006/main">
            <a:r>
              <a:t>许可文件：下载目录 LICENSE.txt。原始文件名：project-progress.pptx。无外部图片、图标、照片或第三方字体文件。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b48ef0bdef48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00e052803041af" /><Relationship Type="http://schemas.openxmlformats.org/officeDocument/2006/relationships/slideLayout" Target="/ppt/slideLayouts/slideLayout1.xml" Id="R14867ff05cb742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867ff05cb742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95ee88e21d4710" /><Relationship Type="http://schemas.openxmlformats.org/officeDocument/2006/relationships/notesSlide" Target="/ppt/notesSlides/notesSlide1.xml" Id="Ra4d6feea0a5d465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36b763aaab4cfb" /><Relationship Type="http://schemas.openxmlformats.org/officeDocument/2006/relationships/notesSlide" Target="/ppt/notesSlides/notesSlide2.xml" Id="Rb62450d814954b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d63ca073b46c3" /><Relationship Type="http://schemas.openxmlformats.org/officeDocument/2006/relationships/notesSlide" Target="/ppt/notesSlides/notesSlide3.xml" Id="Rdddfc759664c49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9f60211bf24e75" /><Relationship Type="http://schemas.openxmlformats.org/officeDocument/2006/relationships/notesSlide" Target="/ppt/notesSlides/notesSlide4.xml" Id="Rba5774bb812f42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407184822f4988" /><Relationship Type="http://schemas.openxmlformats.org/officeDocument/2006/relationships/notesSlide" Target="/ppt/notesSlides/notesSlide5.xml" Id="R5bb0d98f88cd42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60d04db6744ed" /><Relationship Type="http://schemas.openxmlformats.org/officeDocument/2006/relationships/notesSlide" Target="/ppt/notesSlides/notesSlide6.xml" Id="Reea9a3539f5349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e464375716444e" /><Relationship Type="http://schemas.openxmlformats.org/officeDocument/2006/relationships/notesSlide" Target="/ppt/notesSlides/notesSlide7.xml" Id="R5583507a440d44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1ceb004de48cb" /><Relationship Type="http://schemas.openxmlformats.org/officeDocument/2006/relationships/notesSlide" Target="/ppt/notesSlides/notesSlide8.xml" Id="R0eb5915952d643b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D4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E2AE7-608A-4496-B522-B774014A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71550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8ED1C4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8ED1C4"/>
                </a:solidFill>
                <a:latin typeface="Arial"/>
                <a:ea typeface="Arial"/>
                <a:cs typeface="Arial"/>
              </a:rPr>
              <a:t>每周项目会议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81F30-A5FB-4DCD-8376-C1F9412A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10572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5100" b="1">
                <a:solidFill>
                  <a:srgbClr val="F7F3E8"/>
                </a:solidFill>
                <a:latin typeface="Arial"/>
                <a:ea typeface="Arial"/>
                <a:cs typeface="Arial"/>
              </a:rPr>
              <a:t>项目进展周报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39EA39-CBE3-48BC-A460-552B720A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7F3E8"/>
                </a:solidFill>
                <a:latin typeface="Arial"/>
                <a:ea typeface="Arial"/>
                <a:cs typeface="Arial"/>
              </a:rPr>
              <a:t>示例项目：服务工单流程改版</a:t>
            </a:r>
          </a:p>
          <a:p xmlns:a="http://schemas.openxmlformats.org/drawingml/2006/main">
            <a:pPr>
              <a:defRPr sz="2100" b="0">
                <a:solidFill>
                  <a:srgbClr val="F7F3E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7F3E8"/>
                </a:solidFill>
                <a:latin typeface="Arial"/>
                <a:ea typeface="Arial"/>
                <a:cs typeface="Arial"/>
              </a:rPr>
              <a:t>汇报周期：第 3 周    汇报人：项目负责人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229A83-0C13-4804-8E1D-11020E00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15050"/>
            <a:ext cx="7143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ABC1C8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ABC1C8"/>
                </a:solidFill>
                <a:latin typeface="Arial"/>
                <a:ea typeface="Arial"/>
                <a:cs typeface="Arial"/>
              </a:rPr>
              <a:t>原创模板   16:9   8 页</a:t>
            </a:r>
          </a:p>
        </p:txBody>
      </p:sp>
    </p:spTree>
    <p:extLst>
      <p:ext uri="{BB962C8B-B14F-4D97-AF65-F5344CB8AC3E}">
        <p14:creationId xmlns:p14="http://schemas.microsoft.com/office/powerpoint/2010/main" val="14876749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6461D1-618F-449E-A68D-1C9EE1A1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本周目标与验收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641C00-2BC0-4058-9568-BA98D7F2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示例项目以工单流转为范围，不包含客服渠道重建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1D1B21-BADD-4272-84A4-3B977299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A81488-7E9D-4287-8E77-D57DB00C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目标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EE43E-D40C-4589-9E62-5974AF40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97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让一线人员在一个入口提交工单，减少字段漏填和人工转派。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066F2F-AFA9-4F06-AA29-7E06CEE4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本周验收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72D98B-ABEF-4067-8ACA-A2AE3331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7180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完成 12 个必填字段、3 种工单分类规则及核心流程评审。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BD7AE-7870-4E70-92D2-06FCAD4C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3382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验收证据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BF91FE-124A-4F40-9C4B-AEE2FB34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3382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附字段清单、评审记录和演示环境截图。将证据链接写入备注。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366CC9-11D1-4433-936D-169F49B0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958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范围边界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703A59-AEEF-4F6C-8512-53D66DCE6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8958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本周不变更账号体系。紧急工单继续沿用原有升级渠道。</a:t>
            </a:r>
          </a:p>
        </p:txBody>
      </p:sp>
    </p:spTree>
    <p:extLst>
      <p:ext uri="{BB962C8B-B14F-4D97-AF65-F5344CB8AC3E}">
        <p14:creationId xmlns:p14="http://schemas.microsoft.com/office/powerpoint/2010/main" val="21049396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AB42A-885C-4D8D-88F8-FA774B25D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里程碑与完成条件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DF7EE0-6F0A-44DC-B71B-D1F0EBCD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各阶段状态由负责人按实际验收填写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208749-1EE7-42E7-AC61-CD186C7C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409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1714500"/>
                <a:gridCol w="1905000"/>
                <a:gridCol w="501015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阶段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计划周次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当前状态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完成条件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需求确认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第 1 周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已完成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评审记录已确认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流程设计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第 2 周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已完成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分类与转派规则齐全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试用验证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第 3 周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进行中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10 人试用反馈完成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正式切换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第 4 周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待开始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培训、回退方案齐全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3B81EC-DD4D-4680-A7C2-0F5D4408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477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进度口径：状态以完成条件为准，时间经过不等于任务完成。</a:t>
            </a:r>
          </a:p>
        </p:txBody>
      </p:sp>
    </p:spTree>
    <p:extLst>
      <p:ext uri="{BB962C8B-B14F-4D97-AF65-F5344CB8AC3E}">
        <p14:creationId xmlns:p14="http://schemas.microsoft.com/office/powerpoint/2010/main" val="14648926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9A915B-F683-40D9-BE9C-B4181558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完成量与待交付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11F7BE-E926-4FDF-A4E5-23FF0493C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数量是示例，用同一统计口径对比计划和实际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07BBBE-9195-4B11-B6B7-CFDDB432A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4099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95750"/>
                <a:gridCol w="2095500"/>
                <a:gridCol w="2190750"/>
                <a:gridCol w="243840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交付项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本周计划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本周完成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余项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字段配置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12 项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12 项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0 项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路由规则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3 条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2 条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 条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试用反馈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10 份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7 份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3 份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培训材料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 份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0 份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 份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C3F8A-9480-4A94-9835-20F043084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未完成说明：复杂工单规则需补充一个例外场景，培训材料等待最终界面。</a:t>
            </a:r>
          </a:p>
        </p:txBody>
      </p:sp>
    </p:spTree>
    <p:extLst>
      <p:ext uri="{BB962C8B-B14F-4D97-AF65-F5344CB8AC3E}">
        <p14:creationId xmlns:p14="http://schemas.microsoft.com/office/powerpoint/2010/main" val="17932435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E45B1A-2792-4BFA-9751-3C298E0A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风险与应对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39F5AD-F4A0-4750-8249-816228C3C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用触发条件说明何时需要升级处理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55FDCF-DEC1-498C-9403-DB2A18DC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257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33625"/>
                <a:gridCol w="2905125"/>
                <a:gridCol w="3486150"/>
                <a:gridCol w="209550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风险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触发条件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应对动作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责任角色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例外路由遗漏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连续出现 2 次误派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补充规则并复测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流程设计人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试用人数不足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截止日前少于 10 人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补充两个班次试用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试用协调人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切换时间冲突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业务高峰占用窗口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申请备用窗口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项目负责人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39564-6F9C-47E2-9F58-D4C59ACCA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风险登记示例。使用时填写风险等级、具体责任人和下一次复核时间。</a:t>
            </a:r>
          </a:p>
        </p:txBody>
      </p:sp>
    </p:spTree>
    <p:extLst>
      <p:ext uri="{BB962C8B-B14F-4D97-AF65-F5344CB8AC3E}">
        <p14:creationId xmlns:p14="http://schemas.microsoft.com/office/powerpoint/2010/main" val="2460890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DB14CA-C6BA-46CB-984F-78C09931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待决策事项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9D3499-AE45-466F-A2C3-DE00640F4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每项决策写明可选方案及延迟影响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5F3FA-1BA4-4C4D-A7CA-ADBEC49E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DE9BBC-9484-4525-8AAF-C317481C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需要确认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1FA56-87B5-4117-B7EA-42B7CB81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97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第 4 周是否安排在周三晚间切换。会议中填写批准人和截止时间。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E2A67-07E2-4D96-926B-D9C9ED4D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方案 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0897A0-75B6-4507-83D7-5E9E7CD5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0003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一次切换全部分类。培训安排集中，异常时需要回退全部新流程。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F8F2DE-2256-4D05-9048-47B4B269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909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方案 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15361F-8DBA-434A-B3FF-658FA013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909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先切换普通工单。保留旧渠道两天，需维护两套路由说明。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5E6A4-B025-47A2-9A1F-F3D2C2910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延迟影响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095DAD-55CB-4A41-BFFF-A03F31BE3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81575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若本周结束仍未确认窗口，培训通知和正式切换计划顺延。</a:t>
            </a:r>
          </a:p>
        </p:txBody>
      </p:sp>
    </p:spTree>
    <p:extLst>
      <p:ext uri="{BB962C8B-B14F-4D97-AF65-F5344CB8AC3E}">
        <p14:creationId xmlns:p14="http://schemas.microsoft.com/office/powerpoint/2010/main" val="15533681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01CBE-023D-49C9-94F3-0AEAF853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下周计划与交接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B566C7-85E1-4A73-B5CF-6FD5ED2C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每项任务同时保留产物、责任角色与截止时间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86A432-A3EA-4D63-AD85-02656B94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820400" cy="33909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14625"/>
                <a:gridCol w="3333750"/>
                <a:gridCol w="2524125"/>
                <a:gridCol w="2247900"/>
              </a:tblGrid>
              <a:tr h="5524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任务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交付产物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责任角色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截止时间</a:t>
                      </a:r>
                    </a:p>
                  </a:txBody>
                  <a:tcPr marL="133350" marR="133350" marT="95250" marB="95250" anchor="ctr">
                    <a:solidFill>
                      <a:srgbClr val="152D42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补齐例外规则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修订规则表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流程设计人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下周一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完成试用回访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10 人反馈记录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试用协调人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下周二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组织培训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录屏与操作清单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培训负责人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下周三</a:t>
                      </a:r>
                    </a:p>
                  </a:txBody>
                  <a:tcPr marL="133350" marR="133350" marT="95250" marB="95250" anchor="ctr">
                    <a:solidFill>
                      <a:srgbClr val="F7F3E8"/>
                    </a:solidFill>
                  </a:tcPr>
                </a:tc>
              </a:tr>
              <a:tr h="0"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确认切换窗口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发布与回退清单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项目负责人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1800" b="0">
                          <a:solidFill>
                            <a:srgbClr val="152D42"/>
                          </a:solidFill>
                          <a:latin typeface="Arial"/>
                          <a:ea typeface="Arial"/>
                          <a:cs typeface="Arial"/>
                        </a:rPr>
                        <a:t>下周三</a:t>
                      </a:r>
                    </a:p>
                  </a:txBody>
                  <a:tcPr marL="133350" marR="133350" marT="95250" marB="95250" anchor="ctr">
                    <a:solidFill>
                      <a:srgbClr val="EDF1EB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FE7DA-B5A6-4053-AB2D-9923E40B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交接记录：下一次汇报先检查上周约定动作，再增加本周新事项。</a:t>
            </a:r>
          </a:p>
        </p:txBody>
      </p:sp>
    </p:spTree>
    <p:extLst>
      <p:ext uri="{BB962C8B-B14F-4D97-AF65-F5344CB8AC3E}">
        <p14:creationId xmlns:p14="http://schemas.microsoft.com/office/powerpoint/2010/main" val="183823859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1FA98B-E624-41CD-B9A8-BAC789D4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10668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52D42"/>
                </a:solidFill>
                <a:latin typeface="Arial"/>
                <a:ea typeface="Arial"/>
                <a:cs typeface="Arial"/>
              </a:rPr>
              <a:t>使用说明与许可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65C683-E26C-4579-B164-24918249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477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此页可在完成编辑后删除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460D9-B09B-4332-9C04-ABAD9DF4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257925"/>
            <a:ext cx="857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36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36C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65F77-6ED6-4A2F-9063-BB9D13E1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许可范围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E80CAB-D461-4E56-B49A-88DAA3CF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0002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免费，无需登录。可用于个人学习、教学和商业演示，也可修改、复制和转发。无需署名。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5ADF6-B1F7-42EA-BC40-DA251DB7D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编辑范围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C832B-EC91-4FCB-A161-13EA4DA0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9908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标题、正文和原生表格可编辑。各页可以复制、删减或重新排序。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19F0F-E8E0-44EA-92FD-04289E803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字体条件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AB84A4-9E91-44B8-842C-77BF54C3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814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字体不随文件提供。中文依赖系统替代字体，请改用已获许可的中文字体。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B18CF1-F422-48A9-8E4B-FC9A446B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72050"/>
            <a:ext cx="261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57A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57A73"/>
                </a:solidFill>
                <a:latin typeface="Arial"/>
                <a:ea typeface="Arial"/>
                <a:cs typeface="Arial"/>
              </a:rPr>
              <a:t>使用前检查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46AD03-3591-4649-9D58-8C0CEDC4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4972050"/>
            <a:ext cx="7858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52D4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52D42"/>
                </a:solidFill>
                <a:latin typeface="Arial"/>
                <a:ea typeface="Arial"/>
                <a:cs typeface="Arial"/>
              </a:rPr>
              <a:t>替换示例内容，复核数值和分页。各软件未逐一实测，请先用实际演示软件打开复核。</a:t>
            </a:r>
          </a:p>
        </p:txBody>
      </p:sp>
    </p:spTree>
    <p:extLst>
      <p:ext uri="{BB962C8B-B14F-4D97-AF65-F5344CB8AC3E}">
        <p14:creationId xmlns:p14="http://schemas.microsoft.com/office/powerpoint/2010/main" val="17601542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2026-10-01T21:00:41.4920000Z</dcterms:created>
  <dcterms:modified xsi:type="dcterms:W3CDTF">2026-10-01T21:00:41.4920000Z</dcterms:modified>
</coreProperties>
</file>