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1f8c5f40ab4ea7" /><Relationship Type="http://schemas.openxmlformats.org/officeDocument/2006/relationships/extended-properties" Target="/docProps/app.xml" Id="R5c7b08f260e64e24" /><Relationship Type="http://schemas.openxmlformats.org/officeDocument/2006/relationships/officeDocument" Target="/ppt/presentation.xml" Id="Rc6a7f1299be648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8c90f69e154bd8"/>
  </p:sldMasterIdLst>
  <p:notesMasterIdLst>
    <p:notesMasterId xmlns:r="http://schemas.openxmlformats.org/officeDocument/2006/relationships" r:id="R4a4a4d20102441b7"/>
  </p:notesMasterIdLst>
  <p:sldIdLst>
    <p:sldId xmlns:r="http://schemas.openxmlformats.org/officeDocument/2006/relationships" id="256" r:id="Rc7c3ac103c6f48d8"/>
    <p:sldId xmlns:r="http://schemas.openxmlformats.org/officeDocument/2006/relationships" id="257" r:id="R02525d9ccd7940fb"/>
    <p:sldId xmlns:r="http://schemas.openxmlformats.org/officeDocument/2006/relationships" id="258" r:id="R40ed4fb74fdf4323"/>
    <p:sldId xmlns:r="http://schemas.openxmlformats.org/officeDocument/2006/relationships" id="259" r:id="R5037b5d7ec814624"/>
    <p:sldId xmlns:r="http://schemas.openxmlformats.org/officeDocument/2006/relationships" id="260" r:id="R1d0b7d47d50e40f0"/>
    <p:sldId xmlns:r="http://schemas.openxmlformats.org/officeDocument/2006/relationships" id="261" r:id="Rbd32cea582284f7c"/>
    <p:sldId xmlns:r="http://schemas.openxmlformats.org/officeDocument/2006/relationships" id="262" r:id="Rf4cfd4ecc92d42b0"/>
    <p:sldId xmlns:r="http://schemas.openxmlformats.org/officeDocument/2006/relationships" id="263" r:id="R4fa0870aa08447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235cfec4c64330" /><Relationship Type="http://schemas.openxmlformats.org/officeDocument/2006/relationships/slideMaster" Target="/ppt/slideMasters/slideMaster1.xml" Id="Re88c90f69e154bd8" /><Relationship Type="http://schemas.openxmlformats.org/officeDocument/2006/relationships/notesMaster" Target="/ppt/notesMasters/notesMaster1.xml" Id="R4a4a4d20102441b7" /><Relationship Type="http://schemas.openxmlformats.org/officeDocument/2006/relationships/presProps" Target="/ppt/presProps.xml" Id="R5fd26c749a65479b" /><Relationship Type="http://schemas.openxmlformats.org/officeDocument/2006/relationships/tableStyles" Target="/ppt/tableStyles.xml" Id="R616f7bf2472a4236" /><Relationship Type="http://schemas.openxmlformats.org/officeDocument/2006/relationships/slide" Target="/ppt/slides/slide1.xml" Id="Rc7c3ac103c6f48d8" /><Relationship Type="http://schemas.openxmlformats.org/officeDocument/2006/relationships/slide" Target="/ppt/slides/slide2.xml" Id="R02525d9ccd7940fb" /><Relationship Type="http://schemas.openxmlformats.org/officeDocument/2006/relationships/slide" Target="/ppt/slides/slide3.xml" Id="R40ed4fb74fdf4323" /><Relationship Type="http://schemas.openxmlformats.org/officeDocument/2006/relationships/slide" Target="/ppt/slides/slide4.xml" Id="R5037b5d7ec814624" /><Relationship Type="http://schemas.openxmlformats.org/officeDocument/2006/relationships/slide" Target="/ppt/slides/slide5.xml" Id="R1d0b7d47d50e40f0" /><Relationship Type="http://schemas.openxmlformats.org/officeDocument/2006/relationships/slide" Target="/ppt/slides/slide6.xml" Id="Rbd32cea582284f7c" /><Relationship Type="http://schemas.openxmlformats.org/officeDocument/2006/relationships/slide" Target="/ppt/slides/slide7.xml" Id="Rf4cfd4ecc92d42b0" /><Relationship Type="http://schemas.openxmlformats.org/officeDocument/2006/relationships/slide" Target="/ppt/slides/slide8.xml" Id="R4fa0870aa08447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ece4cdc18848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7d9df45b554c24" /><Relationship Type="http://schemas.openxmlformats.org/officeDocument/2006/relationships/notesMaster" Target="/ppt/notesMasters/notesMaster1.xml" Id="R8786240ddef94a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8df68c3ad240c6" /><Relationship Type="http://schemas.openxmlformats.org/officeDocument/2006/relationships/notesMaster" Target="/ppt/notesMasters/notesMaster1.xml" Id="R92431cdd2b2946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048200d74f43ec" /><Relationship Type="http://schemas.openxmlformats.org/officeDocument/2006/relationships/notesMaster" Target="/ppt/notesMasters/notesMaster1.xml" Id="R05e01159881247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a50bf7fe174a35" /><Relationship Type="http://schemas.openxmlformats.org/officeDocument/2006/relationships/notesMaster" Target="/ppt/notesMasters/notesMaster1.xml" Id="R7956f00c1ef741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099a579b6a4fa1" /><Relationship Type="http://schemas.openxmlformats.org/officeDocument/2006/relationships/notesMaster" Target="/ppt/notesMasters/notesMaster1.xml" Id="R9f4391c23e4e42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119a76e63d4813" /><Relationship Type="http://schemas.openxmlformats.org/officeDocument/2006/relationships/notesMaster" Target="/ppt/notesMasters/notesMaster1.xml" Id="Re78a723bac2748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b70cb990384a42" /><Relationship Type="http://schemas.openxmlformats.org/officeDocument/2006/relationships/notesMaster" Target="/ppt/notesMasters/notesMaster1.xml" Id="R19c66abdba744a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9b0a3f1e474d65" /><Relationship Type="http://schemas.openxmlformats.org/officeDocument/2006/relationships/notesMaster" Target="/ppt/notesMasters/notesMaster1.xml" Id="R13669b7a38bc4b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  <a:p xmlns:a="http://schemas.openxmlformats.org/drawingml/2006/main">
            <a:r>
              <a:t>许可文件：下载目录 LICENSE.txt。原始文件名：lesson-handout.pptx。无外部图片、图标、照片或第三方字体文件。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96f3d4dd73481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501dd56a7d4ece" /><Relationship Type="http://schemas.openxmlformats.org/officeDocument/2006/relationships/slideLayout" Target="/ppt/slideLayouts/slideLayout1.xml" Id="R78bb5bb046af4a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bb5bb046af4a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0d8605f844398" /><Relationship Type="http://schemas.openxmlformats.org/officeDocument/2006/relationships/notesSlide" Target="/ppt/notesSlides/notesSlide1.xml" Id="R4fde25802baa47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9f96421b3433a" /><Relationship Type="http://schemas.openxmlformats.org/officeDocument/2006/relationships/notesSlide" Target="/ppt/notesSlides/notesSlide2.xml" Id="R638c4e8080474e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5ed9764664485" /><Relationship Type="http://schemas.openxmlformats.org/officeDocument/2006/relationships/notesSlide" Target="/ppt/notesSlides/notesSlide3.xml" Id="Rdfe94d040c194b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fb06015cf411c" /><Relationship Type="http://schemas.openxmlformats.org/officeDocument/2006/relationships/notesSlide" Target="/ppt/notesSlides/notesSlide4.xml" Id="Rff9702decb844a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ccbdbb23e4940" /><Relationship Type="http://schemas.openxmlformats.org/officeDocument/2006/relationships/notesSlide" Target="/ppt/notesSlides/notesSlide5.xml" Id="R1e4531b7be6b4b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5a3e2fdf054db8" /><Relationship Type="http://schemas.openxmlformats.org/officeDocument/2006/relationships/notesSlide" Target="/ppt/notesSlides/notesSlide6.xml" Id="R2219eedce9234f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f68d14bbc941f4" /><Relationship Type="http://schemas.openxmlformats.org/officeDocument/2006/relationships/notesSlide" Target="/ppt/notesSlides/notesSlide7.xml" Id="R81211405eb3d40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5200f7f41486f" /><Relationship Type="http://schemas.openxmlformats.org/officeDocument/2006/relationships/notesSlide" Target="/ppt/notesSlides/notesSlide8.xml" Id="Rcbefbbdac99345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D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561A9-D14E-4CBA-BF4B-41EF78B1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71550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8ED1C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ED1C4"/>
                </a:solidFill>
                <a:latin typeface="Arial"/>
                <a:ea typeface="Arial"/>
                <a:cs typeface="Arial"/>
              </a:rPr>
              <a:t>折扣与比例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8449E-C634-4B53-96A5-2234B7EC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7F3E8"/>
                </a:solidFill>
                <a:latin typeface="Arial"/>
                <a:ea typeface="Arial"/>
                <a:cs typeface="Arial"/>
              </a:rPr>
              <a:t>百分数应用课堂讲义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02E9B-D325-4375-A71C-41DBF891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适用：百分数应用单课时</a:t>
            </a:r>
          </a:p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可替换为自己的学科主题、例题和练习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14905-A7A6-4EDB-873D-B7FF10B9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15050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ABC1C8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ABC1C8"/>
                </a:solidFill>
                <a:latin typeface="Arial"/>
                <a:ea typeface="Arial"/>
                <a:cs typeface="Arial"/>
              </a:rPr>
              <a:t>原创模板   16:9   8 页</a:t>
            </a:r>
          </a:p>
        </p:txBody>
      </p:sp>
    </p:spTree>
    <p:extLst>
      <p:ext uri="{BB962C8B-B14F-4D97-AF65-F5344CB8AC3E}">
        <p14:creationId xmlns:p14="http://schemas.microsoft.com/office/powerpoint/2010/main" val="4076506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401713-6578-4EA0-BAF6-A980AC02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学习目标与课堂安排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AC241-25F4-425F-8AFE-0761A270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建议时长为示例，可按学生情况调整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4C460-39C6-4425-A62D-83138C42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B12321-8D6A-4D36-870B-BB94EC58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学习目标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C1F74-49A6-4576-959B-5AC448CA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9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能区分原价、折扣率和现价，并选择正确的乘除关系。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2810B-5FA0-4B93-8128-DF1FBA4E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622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课堂安排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8EF0C-C0E0-4E94-9C03-A9CC531C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622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概念回顾 5 分钟，例题 10 分钟，独立练习 10 分钟，讨论与反馈 10 分钟。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C2619-D066-4281-8485-99C6F14E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达成证据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E650C0-E12A-4E16-A7C0-459FD2AF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14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学生能写出计算式，说明各数表示什么，并解释答案是否合理。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584EA-95E2-4A6B-A77F-2F7F85F4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672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准备材料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647F0-BBA9-4EB5-A989-59A68745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8672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练习纸与计算工具。教师可在讲义中加入自己的作答要求。</a:t>
            </a:r>
          </a:p>
        </p:txBody>
      </p:sp>
    </p:spTree>
    <p:extLst>
      <p:ext uri="{BB962C8B-B14F-4D97-AF65-F5344CB8AC3E}">
        <p14:creationId xmlns:p14="http://schemas.microsoft.com/office/powerpoint/2010/main" val="2429332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B1C8F-95DA-4FC8-8EAF-4CC4F32B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百分数与折扣的含义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3D0D27-5988-4F94-9A86-6FA68E37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折扣率表示现价占原价的比例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BC824-CF2F-49D3-95A7-31021EA6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6DC4D0-57AD-43D7-8EEE-7DEDDCEA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80% = 0.8 = 八折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355073-6685-47AE-BF6A-81F1B4C9C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67075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现价 = 原价 × 折扣率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20E97-B0CF-43D1-8196-38B004BC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原价 = 现价 ÷ 折扣率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A2B95-4DB4-4653-9ADF-88E034C9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959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八折意味着现价占原价的 80%，优惠部分占原价的 20%。</a:t>
            </a:r>
          </a:p>
        </p:txBody>
      </p:sp>
    </p:spTree>
    <p:extLst>
      <p:ext uri="{BB962C8B-B14F-4D97-AF65-F5344CB8AC3E}">
        <p14:creationId xmlns:p14="http://schemas.microsoft.com/office/powerpoint/2010/main" val="19509913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37B0D0-6252-41D8-AF52-79329DEB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例题：已知原价求现价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6DC15-6C8C-46F1-92C6-AA885612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示例题目：一本书原价 50 元，按八折销售，现价多少元？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C03D0-7819-4567-88BE-1A1375C5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7599D-7C07-45E7-BE15-F25D3845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已知条件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F061D-F1B1-4E30-B0C9-8649CD43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9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原价为 50 元，折扣率为 80%，要求现价。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47518-E529-4270-8E87-7470EC09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数量关系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79BDF-082C-44E3-AE71-4BEA027F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现价等于原价乘以折扣率。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E9DF3-8EE5-493A-A386-4AC5C8FC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计算过程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C6B526-4D23-4309-AB85-F010A9EE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909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50 × 80% = 50 × 0.8 = 40（元）。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548D7-FB86-4DD2-A166-6E6F81CC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结果检查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F26BA-98AD-4CC6-B283-28BF0937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815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现价 40 元小于原价 50 元。优惠 10 元，占原价的 20%。</a:t>
            </a:r>
          </a:p>
        </p:txBody>
      </p:sp>
    </p:spTree>
    <p:extLst>
      <p:ext uri="{BB962C8B-B14F-4D97-AF65-F5344CB8AC3E}">
        <p14:creationId xmlns:p14="http://schemas.microsoft.com/office/powerpoint/2010/main" val="6697727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473A1E-684B-46B6-8B64-E5D21230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独立练习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C8311-9854-418E-9EB3-4101246D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先写数量关系，再计算。答案放在下一页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DDBCB1-5A51-4C19-BDFB-5C35AD5F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716BD-FD5A-4D3C-ADEF-4A4AD223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练习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E9C16-8953-4252-830C-1616EA62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1930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一件衣服原价 120 元，打七五折，现价多少元？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93117-39CA-4C84-8EAD-B28819FE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990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练习 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31FFD-521B-460E-9AC8-4BB51855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990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一个书包八折后的现价是 64 元，原价多少元？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35345-29F5-415A-B2C5-D4C3C933A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练习 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68671-19C4-46D9-B810-13A39180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00050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商品原价 100 元，先打九折，再减 10 元，最终价多少元？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9845CF-1B1F-4B13-89C7-11E0D484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讨论题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8DAD5E-00F9-4CF3-8865-8C6279A8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9110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“先打九折再减 10 元”与“先减 10 元再打九折”的结果是否相同？</a:t>
            </a:r>
          </a:p>
        </p:txBody>
      </p:sp>
    </p:spTree>
    <p:extLst>
      <p:ext uri="{BB962C8B-B14F-4D97-AF65-F5344CB8AC3E}">
        <p14:creationId xmlns:p14="http://schemas.microsoft.com/office/powerpoint/2010/main" val="1745740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99957-C734-4608-90F8-88BB113A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参考答案与错误反馈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F2B41-5FF2-4199-86B9-EAB5C9BD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参考答案可在投影前隐藏，留给学生独立作答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0DA66-993B-4799-AF2F-99D21DA7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390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714875"/>
                <a:gridCol w="4200525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题目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计算与答案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常见错误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练习 1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120 × 0.75 = 90（元）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把七五折写成 7.5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练习 2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64 ÷ 0.8 = 80（元）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用现价再乘 0.8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练习 3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100 × 0.9 − 10 = 80（元）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先减后乘，忽略顺序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讨论题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(100 − 10) × 0.9 = 81（元）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两个结果相差 1 元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3087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B33CC-A07C-4444-96F8-CF00927C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课末总结与退出题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37192-E77C-452E-BDA7-C4293374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用学生的解释判断是否理解百分数的意义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0A8249-B032-40DA-BE7D-EF83B14F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43D4A-CC66-41F7-8370-F5D78200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关键关系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EB48C8-5E5F-4371-9644-9D66A370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33600"/>
            <a:ext cx="7620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折扣率始终对应原价这个基准量。</a:t>
            </a:r>
          </a:p>
          <a:p xmlns:a="http://schemas.openxmlformats.org/drawingml/2006/main">
            <a:pPr>
              <a:defRPr sz="24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求现价用乘法，求原价用除法。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FB28B-FAF0-4EA7-949E-51C7B34B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7192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退出题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3F485B-2F06-4D82-8896-1F0CFEAF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71925"/>
            <a:ext cx="7620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“八折优惠了 80%”这句话哪里有问题？</a:t>
            </a:r>
          </a:p>
          <a:p xmlns:a="http://schemas.openxmlformats.org/drawingml/2006/main">
            <a:pPr>
              <a:defRPr sz="2325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请用一个自己的价格例子说明。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783B5-4BA5-4150-B365-00717258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教师记录：学生是否写清基准量，是否混淆现价比例与优惠比例。</a:t>
            </a:r>
          </a:p>
        </p:txBody>
      </p:sp>
    </p:spTree>
    <p:extLst>
      <p:ext uri="{BB962C8B-B14F-4D97-AF65-F5344CB8AC3E}">
        <p14:creationId xmlns:p14="http://schemas.microsoft.com/office/powerpoint/2010/main" val="8276186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6D017A-680E-4021-BD89-D75CD0D9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使用说明与许可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0CE2D-9277-4FE9-A146-2545F498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此页可在完成编辑后删除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8CD9BD-EB76-4DFE-9DC9-5E660CC9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03C68-91C7-446E-AA49-F19E6CF4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许可范围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03534-4A23-4B92-98C1-B291035F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02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免费，无需登录。可用于个人学习、教学和商业演示，也可修改、复制和转发。无需署名。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4DAAB-A1A7-4B05-8EE9-32269733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编辑范围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E2A21-E81C-431E-A179-BE3E4265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908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标题、正文和原生表格可编辑。各页可以复制、删减或重新排序。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3F7F78-C9DC-4F2F-A4AA-EF2DD586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字体条件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7095B-591A-4D71-A224-6964FD09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814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字体不随文件提供。中文依赖系统替代字体，请改用已获许可的中文字体。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46F0DE-45D2-42A5-AA43-FDB2E2C9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使用前检查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ED33D8-5A8E-42BA-AA2B-97218BE2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720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替换示例内容，复核数值和分页。各软件未逐一实测，请先用实际演示软件打开复核。</a:t>
            </a:r>
          </a:p>
        </p:txBody>
      </p:sp>
    </p:spTree>
    <p:extLst>
      <p:ext uri="{BB962C8B-B14F-4D97-AF65-F5344CB8AC3E}">
        <p14:creationId xmlns:p14="http://schemas.microsoft.com/office/powerpoint/2010/main" val="12985472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2026-10-01T21:00:47.5070000Z</dcterms:created>
  <dcterms:modified xsi:type="dcterms:W3CDTF">2026-10-01T21:00:47.5070000Z</dcterms:modified>
</coreProperties>
</file>