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1c5cc28dfd400f" /><Relationship Type="http://schemas.openxmlformats.org/officeDocument/2006/relationships/extended-properties" Target="/docProps/app.xml" Id="Rb9aa0fbad9994302" /><Relationship Type="http://schemas.openxmlformats.org/officeDocument/2006/relationships/officeDocument" Target="/ppt/presentation.xml" Id="Rdac1b426ccd24c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0b9374bab3417c"/>
  </p:sldMasterIdLst>
  <p:notesMasterIdLst>
    <p:notesMasterId xmlns:r="http://schemas.openxmlformats.org/officeDocument/2006/relationships" r:id="R779979f1c3e3415b"/>
  </p:notesMasterIdLst>
  <p:sldIdLst>
    <p:sldId xmlns:r="http://schemas.openxmlformats.org/officeDocument/2006/relationships" id="256" r:id="R146e894713434da6"/>
    <p:sldId xmlns:r="http://schemas.openxmlformats.org/officeDocument/2006/relationships" id="257" r:id="R4f0389cb5dc645e6"/>
    <p:sldId xmlns:r="http://schemas.openxmlformats.org/officeDocument/2006/relationships" id="258" r:id="R25c80009bc874713"/>
    <p:sldId xmlns:r="http://schemas.openxmlformats.org/officeDocument/2006/relationships" id="259" r:id="R0d53b23c58f341eb"/>
    <p:sldId xmlns:r="http://schemas.openxmlformats.org/officeDocument/2006/relationships" id="260" r:id="R64bedb2140c44d2b"/>
    <p:sldId xmlns:r="http://schemas.openxmlformats.org/officeDocument/2006/relationships" id="261" r:id="Rd9cac9afa3c845d1"/>
    <p:sldId xmlns:r="http://schemas.openxmlformats.org/officeDocument/2006/relationships" id="262" r:id="R88b167a1d5e240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32bd87c68348d2" /><Relationship Type="http://schemas.openxmlformats.org/officeDocument/2006/relationships/slideMaster" Target="/ppt/slideMasters/slideMaster1.xml" Id="R6b0b9374bab3417c" /><Relationship Type="http://schemas.openxmlformats.org/officeDocument/2006/relationships/notesMaster" Target="/ppt/notesMasters/notesMaster1.xml" Id="R779979f1c3e3415b" /><Relationship Type="http://schemas.openxmlformats.org/officeDocument/2006/relationships/presProps" Target="/ppt/presProps.xml" Id="R2ad7eadc31874fa2" /><Relationship Type="http://schemas.openxmlformats.org/officeDocument/2006/relationships/tableStyles" Target="/ppt/tableStyles.xml" Id="R0b2b29dd44954955" /><Relationship Type="http://schemas.openxmlformats.org/officeDocument/2006/relationships/slide" Target="/ppt/slides/slide1.xml" Id="R146e894713434da6" /><Relationship Type="http://schemas.openxmlformats.org/officeDocument/2006/relationships/slide" Target="/ppt/slides/slide2.xml" Id="R4f0389cb5dc645e6" /><Relationship Type="http://schemas.openxmlformats.org/officeDocument/2006/relationships/slide" Target="/ppt/slides/slide3.xml" Id="R25c80009bc874713" /><Relationship Type="http://schemas.openxmlformats.org/officeDocument/2006/relationships/slide" Target="/ppt/slides/slide4.xml" Id="R0d53b23c58f341eb" /><Relationship Type="http://schemas.openxmlformats.org/officeDocument/2006/relationships/slide" Target="/ppt/slides/slide5.xml" Id="R64bedb2140c44d2b" /><Relationship Type="http://schemas.openxmlformats.org/officeDocument/2006/relationships/slide" Target="/ppt/slides/slide6.xml" Id="Rd9cac9afa3c845d1" /><Relationship Type="http://schemas.openxmlformats.org/officeDocument/2006/relationships/slide" Target="/ppt/slides/slide7.xml" Id="R88b167a1d5e240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eb4d9d7fec4d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0e6afbaf524b89" /><Relationship Type="http://schemas.openxmlformats.org/officeDocument/2006/relationships/notesMaster" Target="/ppt/notesMasters/notesMaster1.xml" Id="Rbb2d0835e97a40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ac25cb46d74fba" /><Relationship Type="http://schemas.openxmlformats.org/officeDocument/2006/relationships/notesMaster" Target="/ppt/notesMasters/notesMaster1.xml" Id="R9c11b215263b4f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78117dc78a44c7" /><Relationship Type="http://schemas.openxmlformats.org/officeDocument/2006/relationships/notesMaster" Target="/ppt/notesMasters/notesMaster1.xml" Id="R17c6f9edcc1241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e8343666914e5c" /><Relationship Type="http://schemas.openxmlformats.org/officeDocument/2006/relationships/notesMaster" Target="/ppt/notesMasters/notesMaster1.xml" Id="Rad78eca1c7804f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263429c423486b" /><Relationship Type="http://schemas.openxmlformats.org/officeDocument/2006/relationships/notesMaster" Target="/ppt/notesMasters/notesMaster1.xml" Id="R90ad525775714e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8019d9fa05a464b" /><Relationship Type="http://schemas.openxmlformats.org/officeDocument/2006/relationships/notesMaster" Target="/ppt/notesMasters/notesMaster1.xml" Id="R434842bc7f974a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40367c75dc4303" /><Relationship Type="http://schemas.openxmlformats.org/officeDocument/2006/relationships/notesMaster" Target="/ppt/notesMasters/notesMaster1.xml" Id="R26995eef6a184d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  <a:p xmlns:a="http://schemas.openxmlformats.org/drawingml/2006/main">
            <a:r>
              <a:t>许可文件：下载目录 LICENSE.txt。原始文件名：data-review.pptx。无外部图片、图标、照片或第三方字体文件。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720e67e27143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0d612166f14802" /><Relationship Type="http://schemas.openxmlformats.org/officeDocument/2006/relationships/slideLayout" Target="/ppt/slideLayouts/slideLayout1.xml" Id="Rcd29fb71bc5f4e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29fb71bc5f4e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7a5872b4c425c" /><Relationship Type="http://schemas.openxmlformats.org/officeDocument/2006/relationships/notesSlide" Target="/ppt/notesSlides/notesSlide1.xml" Id="Rbb5a49b240934b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84f14ee274cbc" /><Relationship Type="http://schemas.openxmlformats.org/officeDocument/2006/relationships/notesSlide" Target="/ppt/notesSlides/notesSlide2.xml" Id="Rd06863e29dda46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2e1a0ee6e4134" /><Relationship Type="http://schemas.openxmlformats.org/officeDocument/2006/relationships/chart" Target="/ppt/slides/charts/chart1.xml" Id="R140de78a674941dd" /><Relationship Type="http://schemas.openxmlformats.org/officeDocument/2006/relationships/notesSlide" Target="/ppt/notesSlides/notesSlide3.xml" Id="Rfa9329645e3c4d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492131475463d" /><Relationship Type="http://schemas.openxmlformats.org/officeDocument/2006/relationships/notesSlide" Target="/ppt/notesSlides/notesSlide4.xml" Id="Rfb6ac246229741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8862a116341cb" /><Relationship Type="http://schemas.openxmlformats.org/officeDocument/2006/relationships/notesSlide" Target="/ppt/notesSlides/notesSlide5.xml" Id="Rc796db371a804f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c397445ee431b" /><Relationship Type="http://schemas.openxmlformats.org/officeDocument/2006/relationships/notesSlide" Target="/ppt/notesSlides/notesSlide6.xml" Id="R2573a585fd5d48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fde8f01014883" /><Relationship Type="http://schemas.openxmlformats.org/officeDocument/2006/relationships/notesSlide" Target="/ppt/notesSlides/notesSlide7.xml" Id="R1f05b1f5685147e7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咨询人数</c:v>
          </c:tx>
          <c:spPr>
            <a:solidFill xmlns:a="http://schemas.openxmlformats.org/drawingml/2006/main">
              <a:srgbClr val="152D42"/>
            </a:solidFill>
          </c:spPr>
          <c:cat>
            <c:strRef>
              <c:f>'Chart Data'!$A$2:$A$5</c:f>
              <c:strCache>
                <c:ptCount val="4"/>
                <c:pt idx="0">
                  <c:v>第 1 周</c:v>
                </c:pt>
                <c:pt idx="1">
                  <c:v>第 2 周</c:v>
                </c:pt>
                <c:pt idx="2">
                  <c:v>第 3 周</c:v>
                </c:pt>
                <c:pt idx="3">
                  <c:v>第 4 周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200</c:v>
                </c:pt>
                <c:pt idx="1">
                  <c:v>240</c:v>
                </c:pt>
                <c:pt idx="2">
                  <c:v>225</c:v>
                </c:pt>
                <c:pt idx="3">
                  <c:v>250</c:v>
                </c:pt>
              </c:numCache>
            </c:numRef>
          </c:val>
        </c:ser>
        <c:ser>
          <c:idx val="1"/>
          <c:order val="1"/>
          <c:tx>
            <c:v>报名人数</c:v>
          </c:tx>
          <c:spPr>
            <a:solidFill xmlns:a="http://schemas.openxmlformats.org/drawingml/2006/main">
              <a:srgbClr val="157A73"/>
            </a:solidFill>
          </c:spPr>
          <c:cat>
            <c:strRef>
              <c:f>'Chart Data'!$C$2:$C$5</c:f>
              <c:strCache>
                <c:ptCount val="4"/>
                <c:pt idx="0">
                  <c:v>第 1 周</c:v>
                </c:pt>
                <c:pt idx="1">
                  <c:v>第 2 周</c:v>
                </c:pt>
                <c:pt idx="2">
                  <c:v>第 3 周</c:v>
                </c:pt>
                <c:pt idx="3">
                  <c:v>第 4 周</c:v>
                </c:pt>
              </c:strCache>
            </c:strRef>
          </c:cat>
          <c:val>
            <c:numRef>
              <c:f>'Chart Data'!$D$2:$D$5</c:f>
              <c:numCache>
                <c:formatCode>0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63</c:v>
                </c:pt>
                <c:pt idx="3">
                  <c:v>75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>
                  <a:solidFill>
                    <a:srgbClr val="152D42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6DCD8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3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6DCD8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100"/>
      </c:valAx>
      <c:spPr>
        <a:solidFill xmlns:a="http://schemas.openxmlformats.org/drawingml/2006/main">
          <a:srgbClr val="F7F3E8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solidFill>
                <a:srgbClr val="152D42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7F3E8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D4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1FFD9C-63FC-40BC-88B1-EAFCDB39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71550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8ED1C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ED1C4"/>
                </a:solidFill>
                <a:latin typeface="Arial"/>
                <a:ea typeface="Arial"/>
                <a:cs typeface="Arial"/>
              </a:rPr>
              <a:t>指标、分组与行动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4FAE0-19BF-438D-BA99-52964AFA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7F3E8"/>
                </a:solidFill>
                <a:latin typeface="Arial"/>
                <a:ea typeface="Arial"/>
                <a:cs typeface="Arial"/>
              </a:rPr>
              <a:t>运营数据复盘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A47D3-9CD5-4D21-9414-E1116A86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7F3E8"/>
                </a:solidFill>
                <a:latin typeface="Arial"/>
                <a:ea typeface="Arial"/>
                <a:cs typeface="Arial"/>
              </a:rPr>
              <a:t>示例场景：线上课程咨询</a:t>
            </a:r>
          </a:p>
          <a:p xmlns:a="http://schemas.openxmlformats.org/drawingml/2006/main">
            <a:pPr>
              <a:defRPr sz="2100" b="0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7F3E8"/>
                </a:solidFill>
                <a:latin typeface="Arial"/>
                <a:ea typeface="Arial"/>
                <a:cs typeface="Arial"/>
              </a:rPr>
              <a:t>统计周期：连续 4 周    全部数据仅用于演示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CE81A-64B4-4263-9A23-5F3C7B41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15050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ABC1C8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ABC1C8"/>
                </a:solidFill>
                <a:latin typeface="Arial"/>
                <a:ea typeface="Arial"/>
                <a:cs typeface="Arial"/>
              </a:rPr>
              <a:t>原创模板   16:9   7 页</a:t>
            </a:r>
          </a:p>
        </p:txBody>
      </p:sp>
    </p:spTree>
    <p:extLst>
      <p:ext uri="{BB962C8B-B14F-4D97-AF65-F5344CB8AC3E}">
        <p14:creationId xmlns:p14="http://schemas.microsoft.com/office/powerpoint/2010/main" val="17315424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3DCAFB-2E07-483F-A9BC-72111BFF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指标定义与统计边界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4678B-C2B1-468E-9EA8-FF2C05E05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先统一分母和去重规则，再比较不同周期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8B9903-49D7-4BC0-BF44-2C670714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02 / 07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429125"/>
                <a:gridCol w="1524000"/>
                <a:gridCol w="2962275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指标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定义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单位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示例去重口径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咨询人数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提交有效咨询的用户数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每周按用户 ID 去重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报名人数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完成报名的用户数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人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每周按用户 ID 去重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报名率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报名人数 ÷ 咨询人数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百分比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同周观察，不含跨周归因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统计边界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示例课程的线上咨询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说明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排除测试和内部账号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1FA04-4275-4E36-9A2D-7F043EAB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真实报告需补充来源系统、提取时间、归因窗口和异常值处理方法。</a:t>
            </a:r>
          </a:p>
        </p:txBody>
      </p:sp>
    </p:spTree>
    <p:extLst>
      <p:ext uri="{BB962C8B-B14F-4D97-AF65-F5344CB8AC3E}">
        <p14:creationId xmlns:p14="http://schemas.microsoft.com/office/powerpoint/2010/main" val="12382322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23F937-4F3D-49D7-968A-CB876241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每周咨询与报名人数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0D047B-90BD-4518-9834-92B84553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原生可编辑柱状图，单位：人。数据为示例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25AD8D-385F-42E1-B6F1-EF864BC0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03 / 07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685800" y="1924050"/>
          <a:ext xmlns:a="http://schemas.openxmlformats.org/drawingml/2006/main" cx="1082040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40de78a674941dd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16D91-F3AC-41BF-9247-4D9DF073E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示例报名率依次为 25%、25%、28%、30%。仅凭趋势无法确认增长原因。</a:t>
            </a:r>
          </a:p>
        </p:txBody>
      </p:sp>
    </p:spTree>
    <p:extLst>
      <p:ext uri="{BB962C8B-B14F-4D97-AF65-F5344CB8AC3E}">
        <p14:creationId xmlns:p14="http://schemas.microsoft.com/office/powerpoint/2010/main" val="18969601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37ECD-C9EC-462B-BD8D-24849E15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同周渠道分组比较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66154-B11B-493C-8575-5315F5DC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第 4 周示例。各渠道咨询人数合计 250，报名人数合计 75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976EDA-A2B7-462C-A7B5-E1913277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04 / 07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409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52900"/>
                <a:gridCol w="2190750"/>
                <a:gridCol w="2190750"/>
                <a:gridCol w="228600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渠道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咨询人数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报名人数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报名率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自然搜索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100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35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35%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内容推荐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90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27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30%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付费广告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60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13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约 21.7%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合计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250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75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30%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D0B13-C7B8-4A97-8FFC-CE5E1A35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报名率按未四舍五入数据计算。渠道人数不同，不能只看报名人数判断效率。</a:t>
            </a:r>
          </a:p>
        </p:txBody>
      </p:sp>
    </p:spTree>
    <p:extLst>
      <p:ext uri="{BB962C8B-B14F-4D97-AF65-F5344CB8AC3E}">
        <p14:creationId xmlns:p14="http://schemas.microsoft.com/office/powerpoint/2010/main" val="17056503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A58A4C-A69D-4E6A-95A8-B9D14DAD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可支持的结论与待验证假设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7ADDE-97CD-4794-BA51-CFC63F4B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把数据观察与原因假设分开记录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663048-FFDB-489F-AD15-FDD5D7D1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05 /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C66BD-FDCF-4336-BA75-20EE9958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数据观察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6898B-584C-4C9E-A64B-A0F29B1B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97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第 4 周咨询 250 人、报名 75 人。相较第 1 周，咨询增加 25%，报名增加 50%。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23839-662F-48E5-8741-81F0052C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分组观察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1D6B09-6FAF-48F9-A313-75CC078E9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8132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第 4 周自然搜索报名率 35%，高于付费广告约 21.7%。样本量和人群条件不同。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D6E597-9579-4FB0-9702-D60C2052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原因假设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9C9A5-5984-4CDE-9FC4-6CBE7B720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528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咨询答复速度、活动内容和用户来源可能影响报名，当前示例数据没有验证这些原因。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063C7-E472-4F45-A25F-59C70EE84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2442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补充证据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2A535-407F-4547-8ABD-9049DA525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2442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真实报告可补充首次响应时间、意向等级、课程价格和用户来源。</a:t>
            </a:r>
          </a:p>
        </p:txBody>
      </p:sp>
    </p:spTree>
    <p:extLst>
      <p:ext uri="{BB962C8B-B14F-4D97-AF65-F5344CB8AC3E}">
        <p14:creationId xmlns:p14="http://schemas.microsoft.com/office/powerpoint/2010/main" val="8624930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3AC0A-CB06-439F-9DCA-44D2BFC0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行动计划与复核方式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E76B7-AEF0-43A5-8FA4-0026BAD9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每项行动给出负责人、观察指标和检查日期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2A6BF-BD83-4321-A6C1-83891D9D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06 / 07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1146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2857500"/>
                <a:gridCol w="2247900"/>
                <a:gridCol w="190500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行动示例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观察指标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责任角色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复核日期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检查广告人群匹配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有效咨询占比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投放负责人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下一周期末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优化咨询答复内容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首答后报名率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咨询负责人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下一周期末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记录跨周报名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按用户的归因路径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数据分析人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下一周期末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9D53A-ADE8-4A89-B6BB-818A6F5B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9592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行动目标应在确认真实基线后填写。本模板不预设业务增长承诺。</a:t>
            </a:r>
          </a:p>
        </p:txBody>
      </p:sp>
    </p:spTree>
    <p:extLst>
      <p:ext uri="{BB962C8B-B14F-4D97-AF65-F5344CB8AC3E}">
        <p14:creationId xmlns:p14="http://schemas.microsoft.com/office/powerpoint/2010/main" val="18666323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CB0CAE-39C5-4282-A53C-F39FAAD3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使用说明与许可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935EC-BBED-4768-873C-E53FE816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此页可在完成编辑后删除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511CA-61CA-448F-83BA-9AD79183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07 / 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42CA9-86F0-4464-B40F-0C233B73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许可范围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7D01A-9368-4420-A551-888ACC33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02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免费，无需登录。可用于个人学习、教学和商业演示，也可修改、复制和转发。无需署名。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C7D554-1696-443C-BB4B-A2E3F10C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编辑范围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5030E-E681-441D-B146-9FA8F44C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908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标题、正文与表格可编辑。原生图表可通过“编辑数据”修改内嵌数据。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134F05-2BCB-430F-ACBA-139C8BF3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字体条件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5E7ABE-13AA-4CC7-A1FC-81D4A0AE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814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字体不随文件提供。中文依赖系统替代字体，请改用已获许可的中文字体。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0201D-C7ED-4512-BAF1-DA191B98D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使用前检查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1A33F9-DB9F-4F07-B48C-F52D2569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720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替换示例内容，复核数值和分页。各软件未逐一实测，请先用实际演示软件打开复核。</a:t>
            </a:r>
          </a:p>
        </p:txBody>
      </p:sp>
    </p:spTree>
    <p:extLst>
      <p:ext uri="{BB962C8B-B14F-4D97-AF65-F5344CB8AC3E}">
        <p14:creationId xmlns:p14="http://schemas.microsoft.com/office/powerpoint/2010/main" val="10357708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2026-10-01T21:00:44.8000000Z</dcterms:created>
  <dcterms:modified xsi:type="dcterms:W3CDTF">2026-10-01T21:00:44.8000000Z</dcterms:modified>
</coreProperties>
</file>